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90" r:id="rId4"/>
    <p:sldId id="277" r:id="rId5"/>
    <p:sldId id="259" r:id="rId6"/>
    <p:sldId id="278" r:id="rId7"/>
    <p:sldId id="282" r:id="rId8"/>
    <p:sldId id="284" r:id="rId9"/>
    <p:sldId id="293" r:id="rId10"/>
    <p:sldId id="281" r:id="rId11"/>
    <p:sldId id="279" r:id="rId12"/>
    <p:sldId id="280" r:id="rId13"/>
    <p:sldId id="285" r:id="rId14"/>
    <p:sldId id="258" r:id="rId15"/>
    <p:sldId id="262" r:id="rId16"/>
    <p:sldId id="276" r:id="rId17"/>
    <p:sldId id="263" r:id="rId18"/>
    <p:sldId id="268" r:id="rId19"/>
    <p:sldId id="269" r:id="rId20"/>
    <p:sldId id="291" r:id="rId21"/>
    <p:sldId id="292" r:id="rId22"/>
    <p:sldId id="264" r:id="rId23"/>
    <p:sldId id="272" r:id="rId24"/>
    <p:sldId id="273" r:id="rId25"/>
    <p:sldId id="286" r:id="rId26"/>
    <p:sldId id="287" r:id="rId27"/>
    <p:sldId id="289" r:id="rId28"/>
    <p:sldId id="28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6" autoAdjust="0"/>
    <p:restoredTop sz="86396" autoAdjust="0"/>
  </p:normalViewPr>
  <p:slideViewPr>
    <p:cSldViewPr snapToGrid="0" snapToObjects="1">
      <p:cViewPr>
        <p:scale>
          <a:sx n="118" d="100"/>
          <a:sy n="118" d="100"/>
        </p:scale>
        <p:origin x="1072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3/19/20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John Brandt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Updates on restoration monitoring</a:t>
            </a:r>
          </a:p>
        </p:txBody>
      </p:sp>
      <p:pic>
        <p:nvPicPr>
          <p:cNvPr id="5" name="Picture 4" descr="A picture containing tree&#10;&#10;Description automatically generated">
            <a:extLst>
              <a:ext uri="{FF2B5EF4-FFF2-40B4-BE49-F238E27FC236}">
                <a16:creationId xmlns:a16="http://schemas.microsoft.com/office/drawing/2014/main" id="{250493C5-4B63-AE48-AD08-505E46E5E986}"/>
              </a:ext>
            </a:extLst>
          </p:cNvPr>
          <p:cNvPicPr/>
          <p:nvPr/>
        </p:nvPicPr>
        <p:blipFill rotWithShape="1">
          <a:blip r:embed="rId2"/>
          <a:srcRect/>
          <a:stretch/>
        </p:blipFill>
        <p:spPr bwMode="auto">
          <a:xfrm>
            <a:off x="440597" y="1531917"/>
            <a:ext cx="6292711" cy="4023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0208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BCF0-A5A4-014E-A834-BF09CF50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431E-E53C-E048-98CD-522708DD9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0CF89-A37D-614A-A4D5-C7D8EFA0B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AB3CC-0393-814E-BAB3-EA7EF120C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417114"/>
            <a:ext cx="5201598" cy="628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5D85F-5FE6-594E-A843-762D8FF2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27" y="4789980"/>
            <a:ext cx="3304117" cy="133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92576-9C00-514C-9604-A55BAFC8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520" y="1746081"/>
            <a:ext cx="1471595" cy="1099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04389A-F3CE-564D-AF0B-E70E69C1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321" y="2965472"/>
            <a:ext cx="1306080" cy="1733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DE7EC4-3F3D-4B47-AE44-C168A6E74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113" y="2991659"/>
            <a:ext cx="1221751" cy="1694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9DB4D2-5E86-4C42-A409-329994614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395" y="3003975"/>
            <a:ext cx="1212625" cy="16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7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32D3-72BD-9147-A95F-600CFDE0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AB8D1-4842-4644-B75B-2748F2242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D4888-6AAA-AD48-9C11-0573D36FC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1D7D5-37C7-1140-A7C8-F32F6A92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687237"/>
            <a:ext cx="5355170" cy="3664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61E001-9AC1-6B40-8F75-79B0C3E7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09493"/>
            <a:ext cx="5674951" cy="25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7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9E429A-127A-5B4B-BE22-9FEC25C5B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7989" y="3550380"/>
            <a:ext cx="1625600" cy="135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0CF89-A37D-614A-A4D5-C7D8EFA0B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798639-5D41-4041-87CB-7C99F073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002" y="1068552"/>
            <a:ext cx="13081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6AA65-851D-7645-ABFF-25A6EB3F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76" y="4764079"/>
            <a:ext cx="1501949" cy="1397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AF7D64-39E6-1D4B-A679-BA18EEBE4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426" y="4764079"/>
            <a:ext cx="1638300" cy="132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81358B-8D11-7745-84C8-9448BB861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426" y="3483462"/>
            <a:ext cx="1689100" cy="139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CAA463-7E84-3F43-BC9E-4844F8F82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789" y="1093952"/>
            <a:ext cx="1600200" cy="1358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834CC2-513E-F14E-BFED-A60001780D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789" y="2384304"/>
            <a:ext cx="1270000" cy="1282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ADA3AE-0909-8D41-8EC4-84CCBF617F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3843" y="2341961"/>
            <a:ext cx="1689100" cy="14243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45C981-22A1-044B-9A9A-52C9FD133ADD}"/>
              </a:ext>
            </a:extLst>
          </p:cNvPr>
          <p:cNvSpPr txBox="1"/>
          <p:nvPr/>
        </p:nvSpPr>
        <p:spPr>
          <a:xfrm>
            <a:off x="5200650" y="152618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tree cover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020BA-8246-D243-B88C-459BA8C9D486}"/>
              </a:ext>
            </a:extLst>
          </p:cNvPr>
          <p:cNvSpPr txBox="1"/>
          <p:nvPr/>
        </p:nvSpPr>
        <p:spPr>
          <a:xfrm>
            <a:off x="5200650" y="26848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Scattered trees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898752-6B6D-9141-9072-49A0D414AC91}"/>
              </a:ext>
            </a:extLst>
          </p:cNvPr>
          <p:cNvSpPr txBox="1"/>
          <p:nvPr/>
        </p:nvSpPr>
        <p:spPr>
          <a:xfrm>
            <a:off x="5200650" y="4045164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 tree cover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FFCD52-0CEE-704B-97AC-621C10295233}"/>
              </a:ext>
            </a:extLst>
          </p:cNvPr>
          <p:cNvSpPr txBox="1"/>
          <p:nvPr/>
        </p:nvSpPr>
        <p:spPr>
          <a:xfrm>
            <a:off x="5200650" y="5239813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tree cover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CD284B-5D06-AD41-92EB-C7126AA6FFFB}"/>
              </a:ext>
            </a:extLst>
          </p:cNvPr>
          <p:cNvSpPr txBox="1"/>
          <p:nvPr/>
        </p:nvSpPr>
        <p:spPr>
          <a:xfrm>
            <a:off x="2068583" y="748152"/>
            <a:ext cx="78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80C518-D5F6-F445-9AF2-150D3BFA01B7}"/>
              </a:ext>
            </a:extLst>
          </p:cNvPr>
          <p:cNvSpPr txBox="1"/>
          <p:nvPr/>
        </p:nvSpPr>
        <p:spPr>
          <a:xfrm>
            <a:off x="3512035" y="748152"/>
            <a:ext cx="126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107921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DDEAA-E7BF-C346-8854-1F79029A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with Zhang Et al, Oct. 2019 (NASA GODDARD / Compton TUCKER)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D92D0-AC9A-514C-A617-DFEA5527D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281327" cy="4525963"/>
          </a:xfrm>
        </p:spPr>
        <p:txBody>
          <a:bodyPr>
            <a:normAutofit/>
          </a:bodyPr>
          <a:lstStyle/>
          <a:p>
            <a:r>
              <a:rPr lang="en-US" sz="2000" dirty="0"/>
              <a:t>Zhang et al. (2019) labelled all their data in Senegal or bordering countries</a:t>
            </a:r>
          </a:p>
          <a:p>
            <a:r>
              <a:rPr lang="en-US" sz="2000" dirty="0"/>
              <a:t>My approach has zero data labelled in Senegal</a:t>
            </a:r>
          </a:p>
          <a:p>
            <a:r>
              <a:rPr lang="en-US" sz="2000" dirty="0"/>
              <a:t>My approach detects 85% of trees in this 5000 sq. meter landscape</a:t>
            </a:r>
          </a:p>
          <a:p>
            <a:r>
              <a:rPr lang="en-US" sz="2000" dirty="0"/>
              <a:t>Zhang et al. identify 31%.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8DF9A-2394-6146-AF60-0B7A9678C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72995-6164-DE44-9887-8626D276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461" y="1600200"/>
            <a:ext cx="4987025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EE47-7590-0046-A3C5-9C7F657B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45108-7E13-1043-8F21-94C9D1FD2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4589AFB-CCF5-D642-8A0D-290CF1EE7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6540"/>
            <a:ext cx="8229600" cy="4433282"/>
          </a:xfrm>
        </p:spPr>
      </p:pic>
    </p:spTree>
    <p:extLst>
      <p:ext uri="{BB962C8B-B14F-4D97-AF65-F5344CB8AC3E}">
        <p14:creationId xmlns:p14="http://schemas.microsoft.com/office/powerpoint/2010/main" val="1106992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CC2E-6ECA-FB47-A714-73F54F3C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BACA-B323-6C4A-A07F-519432DC5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F7D80-6461-8848-8A4F-605AD6EFC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C1A29-A887-1545-9303-AFCCB8CE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724"/>
            <a:ext cx="9144000" cy="4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79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B5F4-0FFA-C044-B06F-81A8DA07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A3619-2AF5-E34B-AAEF-493C931F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CD554-5ED2-5543-8ECD-B5D77FC893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CBBDB-26D1-BF4D-88AD-1410AC25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058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10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D50E-1F31-DB49-A15F-EB4EFB7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34C-EE04-484A-A261-2088C6CC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94C75-76B7-C34E-9FAD-40126CC8B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49814-87A2-A243-ACA1-F5929765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E2EC-46EA-A04C-8DE6-E491BC89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D09A-5F8E-BC49-BE53-9AA6F7EE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BD195-4BDB-654B-BAAE-2C7424F96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08C7-F877-5D46-BB6C-8358015B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291"/>
            <a:ext cx="9144000" cy="44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5EDA-38B2-F24E-BD24-B71578D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CFA0-253D-974E-A585-1804D367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A1C31-1E13-0E41-8480-5D9D224D4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AB2FE-299D-3A4F-AD1A-D476A937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9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2D6-1D6B-9242-A29E-4C2675E9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think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A65E-3DBD-4E4B-B82E-2DFBC625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23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other forms of validation do you think are necessary for the method to be believable at a local, regional, and global scale?</a:t>
            </a:r>
          </a:p>
          <a:p>
            <a:r>
              <a:rPr lang="en-US" dirty="0"/>
              <a:t>How should I compare the results with Hansen data?</a:t>
            </a:r>
          </a:p>
          <a:p>
            <a:r>
              <a:rPr lang="en-US" dirty="0"/>
              <a:t>Is the ”visual” aspect of the validation clear?</a:t>
            </a:r>
          </a:p>
          <a:p>
            <a:r>
              <a:rPr lang="en-US" dirty="0"/>
              <a:t>How should I show results versus </a:t>
            </a:r>
            <a:r>
              <a:rPr lang="en-US" dirty="0" err="1"/>
              <a:t>Bastin</a:t>
            </a:r>
            <a:r>
              <a:rPr lang="en-US" dirty="0"/>
              <a:t> 2017?</a:t>
            </a:r>
          </a:p>
          <a:p>
            <a:r>
              <a:rPr lang="en-US" dirty="0"/>
              <a:t>Who else would you suggest I get comments from?</a:t>
            </a:r>
          </a:p>
          <a:p>
            <a:r>
              <a:rPr lang="en-US" dirty="0"/>
              <a:t>Where would you like to see this project go?</a:t>
            </a:r>
          </a:p>
          <a:p>
            <a:pPr lvl="1"/>
            <a:r>
              <a:rPr lang="en-US" dirty="0"/>
              <a:t>Towards GFW? Towards GRO? Mastercard? Academic? Country engagement? Local governance?</a:t>
            </a:r>
          </a:p>
          <a:p>
            <a:pPr lvl="1"/>
            <a:r>
              <a:rPr lang="en-US" dirty="0"/>
              <a:t>Funding models? Staffing models?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40456-ECC6-2E45-A015-A9E0A71CB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4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6B74-0D93-D342-A508-4C922CCC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F89E-A736-EB43-BE63-8BDE263DE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6BE15-0E36-724E-8B41-4499D4F09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DFD63-A09D-D947-982C-AB8DF866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335"/>
            <a:ext cx="9144000" cy="473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C716-C7BC-1E46-8684-557D3C98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7D760-4A4A-3C41-843F-9BF289997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258FF-3666-8E4E-B32F-16BF669B1E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EC5D4-4858-8F4B-9EB7-A05BE1D1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797"/>
            <a:ext cx="9144000" cy="47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83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A6E9-31F6-1D4F-8737-C490391F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C3-60CB-B845-A8FD-0AAFE31B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71641-6467-D84A-8F10-C81A02D28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93AEA-7C00-3743-9D79-36CD75E8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768"/>
            <a:ext cx="9144000" cy="59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72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7ED9-641C-2242-86F8-19724B25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E72F-DA8F-9741-B24E-7D1885D4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91CFD-0BC5-D44E-B60A-F4959435E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C337-619E-B443-889A-359E5EAC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64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A221-8D12-8746-80FB-2DC5EC5F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1E64-7ECF-804E-B0B8-BE6413C65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37E4D-4D8B-B24D-A650-AA37DE11D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A419E-CCDE-7E49-8BA5-A06AB938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35"/>
            <a:ext cx="9144000" cy="5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87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27D4-3ACF-7F41-B70B-36696DCC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Honduras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BB48-5303-FD4B-A0F2-3E9427A5A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9CE9F-A436-4744-BFDC-E6E3570F8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93343-809C-BB45-BB9C-1A38886E9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1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B58F-FABD-1744-8D96-A3BA0707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Honduras - GFW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B77AE-0820-D344-9254-70C4A1404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E5651-3723-E943-B507-92781D1BB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4BBF1-0B48-2A4A-92CE-B74943E9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867"/>
            <a:ext cx="9144000" cy="50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4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3D2D-9CCE-A147-9972-19A14F119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7FCC0-5A7D-5749-B4AB-7FA0926B0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Performs better than </a:t>
            </a:r>
            <a:r>
              <a:rPr lang="en-US" dirty="0" err="1"/>
              <a:t>Bastin</a:t>
            </a:r>
            <a:r>
              <a:rPr lang="en-US" dirty="0"/>
              <a:t> 2017 paper for drylands</a:t>
            </a:r>
          </a:p>
          <a:p>
            <a:r>
              <a:rPr lang="en-US" dirty="0"/>
              <a:t>Performs better than Hansen 2013 data for trees outside forests</a:t>
            </a:r>
          </a:p>
          <a:p>
            <a:r>
              <a:rPr lang="en-US" dirty="0"/>
              <a:t>Performs better (85 vs 31%) than a regional model of Senegal with the </a:t>
            </a:r>
            <a:r>
              <a:rPr lang="en-US" i="1" dirty="0"/>
              <a:t>same satellites</a:t>
            </a:r>
            <a:r>
              <a:rPr lang="en-US" b="1" dirty="0"/>
              <a:t> </a:t>
            </a:r>
            <a:r>
              <a:rPr lang="en-US" dirty="0"/>
              <a:t>with </a:t>
            </a:r>
            <a:r>
              <a:rPr lang="en-US" i="1" dirty="0"/>
              <a:t>no labelled data in Senegal</a:t>
            </a:r>
            <a:endParaRPr lang="en-US" dirty="0"/>
          </a:p>
          <a:p>
            <a:r>
              <a:rPr lang="en-US" dirty="0"/>
              <a:t>Visually consistent across 5 million + hectares in 25 + countries</a:t>
            </a:r>
          </a:p>
          <a:p>
            <a:r>
              <a:rPr lang="en-US" dirty="0"/>
              <a:t>Potential huge advancements in global and landscape monitoring of trees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385DA-1D07-0E40-84AC-F5B6E79EA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33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CAB9-F2E2-8047-924B-77E517CE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Looking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B4366-CD21-324A-9058-1ED881D77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 am currently doing </a:t>
            </a:r>
            <a:r>
              <a:rPr lang="en-US" i="1" dirty="0"/>
              <a:t>all of </a:t>
            </a:r>
            <a:r>
              <a:rPr lang="en-US" dirty="0"/>
              <a:t>the:</a:t>
            </a:r>
          </a:p>
          <a:p>
            <a:pPr lvl="1"/>
            <a:r>
              <a:rPr lang="en-US" dirty="0"/>
              <a:t>Data labeling</a:t>
            </a:r>
          </a:p>
          <a:p>
            <a:pPr lvl="1"/>
            <a:r>
              <a:rPr lang="en-US" dirty="0"/>
              <a:t>Coding, cloud infrastructure</a:t>
            </a:r>
          </a:p>
          <a:p>
            <a:pPr lvl="1"/>
            <a:r>
              <a:rPr lang="en-US" dirty="0"/>
              <a:t>Back end, front end</a:t>
            </a:r>
          </a:p>
          <a:p>
            <a:pPr lvl="1"/>
            <a:r>
              <a:rPr lang="en-US" dirty="0"/>
              <a:t>Remote sensing and AI development</a:t>
            </a:r>
          </a:p>
          <a:p>
            <a:pPr lvl="1"/>
            <a:r>
              <a:rPr lang="en-US" dirty="0"/>
              <a:t>Country engagement</a:t>
            </a:r>
          </a:p>
          <a:p>
            <a:pPr lvl="1"/>
            <a:r>
              <a:rPr lang="en-US" dirty="0"/>
              <a:t>Paper writing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Comparison with other papers</a:t>
            </a:r>
          </a:p>
          <a:p>
            <a:r>
              <a:rPr lang="en-US" dirty="0"/>
              <a:t>Currently </a:t>
            </a:r>
            <a:r>
              <a:rPr lang="en-US" b="1" dirty="0"/>
              <a:t>no </a:t>
            </a:r>
            <a:r>
              <a:rPr lang="en-US" dirty="0"/>
              <a:t>dedicated funding</a:t>
            </a:r>
          </a:p>
          <a:p>
            <a:pPr lvl="1"/>
            <a:r>
              <a:rPr lang="en-US" dirty="0"/>
              <a:t>Using monitoring money from BMU / BMZ, but tied to landscapes (Cameroon, Niger, Malawi)</a:t>
            </a:r>
          </a:p>
          <a:p>
            <a:pPr lvl="1"/>
            <a:r>
              <a:rPr lang="en-US" dirty="0"/>
              <a:t>Starting work with Ghana GEF 7 project for M&amp;E framework</a:t>
            </a:r>
          </a:p>
          <a:p>
            <a:pPr lvl="1"/>
            <a:r>
              <a:rPr lang="en-US" dirty="0"/>
              <a:t>Funding priority for Sean</a:t>
            </a:r>
          </a:p>
          <a:p>
            <a:pPr lvl="1"/>
            <a:r>
              <a:rPr lang="en-US" dirty="0"/>
              <a:t>Change detection, agroforestry and riparian zone detection, natural regeneration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924AA-5CBA-2045-A1CF-D10E5AD270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5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420C-7304-6E4D-9296-6732F8834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85C6-E96D-184D-A189-05A274F0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342792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 data or methods for restoration monitoring at scale</a:t>
            </a:r>
          </a:p>
          <a:p>
            <a:r>
              <a:rPr lang="en-US" dirty="0"/>
              <a:t>GFW data doesn’t get trees outside forests</a:t>
            </a:r>
          </a:p>
          <a:p>
            <a:r>
              <a:rPr lang="en-US" dirty="0" err="1"/>
              <a:t>Bastin</a:t>
            </a:r>
            <a:r>
              <a:rPr lang="en-US" dirty="0"/>
              <a:t> paper shows uncertainty around dryland trees</a:t>
            </a:r>
          </a:p>
          <a:p>
            <a:r>
              <a:rPr lang="en-US" dirty="0"/>
              <a:t>Lots of innovations in the medical field for imagery analysis that can be learned from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7C6F6-1387-9D46-90B4-692A950A7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B41A8-6100-1246-B5CD-71AB5779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92" y="2376727"/>
            <a:ext cx="4344008" cy="27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5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B6A5-A380-3B45-9D88-9F7F3B38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D960A-B822-744E-9600-D3B3B02D3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848" y="1474868"/>
            <a:ext cx="4059769" cy="45259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324D3-D18E-A742-BBF7-38EE0B5B0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9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EB05-2D23-4D4F-8655-CE3D123F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data come from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24273-A6DD-114F-8493-103499A0F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2DBCE-716D-224C-85CC-10E51AC19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34165E-C945-1640-8D84-1BF89D18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65" y="3788591"/>
            <a:ext cx="6486302" cy="2598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FEC84-141D-F744-9316-BE7F2570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11" y="1355007"/>
            <a:ext cx="5158409" cy="24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8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32D3-72BD-9147-A95F-600CFDE0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D4888-6AAA-AD48-9C11-0573D36FC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53015-EE43-E241-A309-B7367FB04961}"/>
              </a:ext>
            </a:extLst>
          </p:cNvPr>
          <p:cNvSpPr txBox="1"/>
          <p:nvPr/>
        </p:nvSpPr>
        <p:spPr>
          <a:xfrm>
            <a:off x="2601043" y="1101878"/>
            <a:ext cx="22431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Regional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Local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&amp; External</a:t>
            </a:r>
          </a:p>
          <a:p>
            <a:r>
              <a:rPr lang="en-US" dirty="0"/>
              <a:t>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DE309-5411-A54A-88AF-FF36F9DFB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52" y="307964"/>
            <a:ext cx="4237207" cy="2097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C496B3-596D-A34B-8498-12E0E8E5C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569" y="2789301"/>
            <a:ext cx="1471595" cy="10996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BE646C-4BCB-A74B-BD33-38DC80702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612" y="4099558"/>
            <a:ext cx="4579409" cy="20970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5235B4-0D75-494A-A89D-1ECF7F19F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356" y="2359487"/>
            <a:ext cx="1306080" cy="17330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A1B76F-44F0-1440-9FCA-213D2E474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148" y="2385674"/>
            <a:ext cx="1221751" cy="16945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3B5358-9D56-0C44-AFEF-81F32BE20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430" y="2397990"/>
            <a:ext cx="1212625" cy="16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0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63C22-DBFE-F44D-9DCA-BAA81353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58277-72DF-D04F-AAD7-859BD63D9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0A706-7CDB-2F4F-BDA3-86A2EB191B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50A07-117B-DC40-858B-AFB88FF70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8" y="4173866"/>
            <a:ext cx="4430156" cy="1854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889E0-1637-F641-8350-1BEA7F488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681" y="3911600"/>
            <a:ext cx="2318402" cy="2178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0B656C-8895-4C48-B082-6BC36FB69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448" y="1177961"/>
            <a:ext cx="5288692" cy="26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3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2B16-855C-AD4B-9FC5-374F3B48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tree cover plots in </a:t>
            </a:r>
            <a:r>
              <a:rPr lang="en-US" dirty="0" err="1"/>
              <a:t>Bastin</a:t>
            </a:r>
            <a:r>
              <a:rPr lang="en-US" dirty="0"/>
              <a:t> 2017</a:t>
            </a:r>
          </a:p>
        </p:txBody>
      </p:sp>
      <p:pic>
        <p:nvPicPr>
          <p:cNvPr id="7" name="Content Placeholder 6" descr="A close up of a womans face&#10;&#10;Description automatically generated">
            <a:extLst>
              <a:ext uri="{FF2B5EF4-FFF2-40B4-BE49-F238E27FC236}">
                <a16:creationId xmlns:a16="http://schemas.microsoft.com/office/drawing/2014/main" id="{5B5E1945-CB53-1140-ADF2-73828D975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215" y="4351689"/>
            <a:ext cx="1948918" cy="186268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366D0-93D2-0E47-AAF6-942D85052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red&#10;&#10;Description automatically generated">
            <a:extLst>
              <a:ext uri="{FF2B5EF4-FFF2-40B4-BE49-F238E27FC236}">
                <a16:creationId xmlns:a16="http://schemas.microsoft.com/office/drawing/2014/main" id="{32B3A7E3-896A-AD4E-B4AC-70712F9F9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/>
          <a:stretch/>
        </p:blipFill>
        <p:spPr>
          <a:xfrm>
            <a:off x="5463528" y="4411077"/>
            <a:ext cx="1911828" cy="1817478"/>
          </a:xfrm>
          <a:prstGeom prst="rect">
            <a:avLst/>
          </a:prstGeom>
        </p:spPr>
      </p:pic>
      <p:pic>
        <p:nvPicPr>
          <p:cNvPr id="11" name="Picture 10" descr="A picture containing mountain, standing, flying, train&#10;&#10;Description automatically generated">
            <a:extLst>
              <a:ext uri="{FF2B5EF4-FFF2-40B4-BE49-F238E27FC236}">
                <a16:creationId xmlns:a16="http://schemas.microsoft.com/office/drawing/2014/main" id="{25F402C6-FA56-134E-8D22-27437AA74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79"/>
          <a:stretch/>
        </p:blipFill>
        <p:spPr>
          <a:xfrm>
            <a:off x="7286624" y="2543174"/>
            <a:ext cx="1891222" cy="1896269"/>
          </a:xfrm>
          <a:prstGeom prst="rect">
            <a:avLst/>
          </a:prstGeom>
        </p:spPr>
      </p:pic>
      <p:pic>
        <p:nvPicPr>
          <p:cNvPr id="15" name="Picture 14" descr="A close up of a bug&#10;&#10;Description automatically generated">
            <a:extLst>
              <a:ext uri="{FF2B5EF4-FFF2-40B4-BE49-F238E27FC236}">
                <a16:creationId xmlns:a16="http://schemas.microsoft.com/office/drawing/2014/main" id="{D0DC0A5A-7CED-DA48-BE83-AC04E4E0DA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64"/>
          <a:stretch/>
        </p:blipFill>
        <p:spPr>
          <a:xfrm>
            <a:off x="7286625" y="4439444"/>
            <a:ext cx="1891222" cy="1789112"/>
          </a:xfrm>
          <a:prstGeom prst="rect">
            <a:avLst/>
          </a:prstGeom>
        </p:spPr>
      </p:pic>
      <p:pic>
        <p:nvPicPr>
          <p:cNvPr id="17" name="Picture 16" descr="A picture containing grass, red, large, orange&#10;&#10;Description automatically generated">
            <a:extLst>
              <a:ext uri="{FF2B5EF4-FFF2-40B4-BE49-F238E27FC236}">
                <a16:creationId xmlns:a16="http://schemas.microsoft.com/office/drawing/2014/main" id="{306DE492-E46C-8746-A650-306E231AB2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/>
          <a:stretch/>
        </p:blipFill>
        <p:spPr>
          <a:xfrm>
            <a:off x="3501596" y="2630995"/>
            <a:ext cx="1948918" cy="1766723"/>
          </a:xfrm>
          <a:prstGeom prst="rect">
            <a:avLst/>
          </a:prstGeom>
        </p:spPr>
      </p:pic>
      <p:pic>
        <p:nvPicPr>
          <p:cNvPr id="19" name="Picture 18" descr="A picture containing outdoor, person, grass, man&#10;&#10;Description automatically generated">
            <a:extLst>
              <a:ext uri="{FF2B5EF4-FFF2-40B4-BE49-F238E27FC236}">
                <a16:creationId xmlns:a16="http://schemas.microsoft.com/office/drawing/2014/main" id="{1860FB74-0687-BC45-8A7D-F851E50FCF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91"/>
          <a:stretch/>
        </p:blipFill>
        <p:spPr>
          <a:xfrm>
            <a:off x="1874953" y="2665878"/>
            <a:ext cx="1828929" cy="1766724"/>
          </a:xfrm>
          <a:prstGeom prst="rect">
            <a:avLst/>
          </a:prstGeom>
        </p:spPr>
      </p:pic>
      <p:pic>
        <p:nvPicPr>
          <p:cNvPr id="21" name="Picture 20" descr="A picture containing looking, sitting, white, close&#10;&#10;Description automatically generated">
            <a:extLst>
              <a:ext uri="{FF2B5EF4-FFF2-40B4-BE49-F238E27FC236}">
                <a16:creationId xmlns:a16="http://schemas.microsoft.com/office/drawing/2014/main" id="{E3760E71-7BDE-D143-8A77-664DBEB2F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2893" y="4463913"/>
            <a:ext cx="1887542" cy="1764642"/>
          </a:xfrm>
          <a:prstGeom prst="rect">
            <a:avLst/>
          </a:prstGeom>
        </p:spPr>
      </p:pic>
      <p:pic>
        <p:nvPicPr>
          <p:cNvPr id="23" name="Picture 22" descr="A picture containing red, riding, man, board&#10;&#10;Description automatically generated">
            <a:extLst>
              <a:ext uri="{FF2B5EF4-FFF2-40B4-BE49-F238E27FC236}">
                <a16:creationId xmlns:a16="http://schemas.microsoft.com/office/drawing/2014/main" id="{15656505-03CF-D741-BCA9-7D5B5F3DA2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72"/>
          <a:stretch/>
        </p:blipFill>
        <p:spPr>
          <a:xfrm>
            <a:off x="5440119" y="2535575"/>
            <a:ext cx="1887768" cy="1875502"/>
          </a:xfrm>
          <a:prstGeom prst="rect">
            <a:avLst/>
          </a:prstGeom>
        </p:spPr>
      </p:pic>
      <p:pic>
        <p:nvPicPr>
          <p:cNvPr id="25" name="Picture 24" descr="A picture containing outdoor, grass, field, frisbee&#10;&#10;Description automatically generated">
            <a:extLst>
              <a:ext uri="{FF2B5EF4-FFF2-40B4-BE49-F238E27FC236}">
                <a16:creationId xmlns:a16="http://schemas.microsoft.com/office/drawing/2014/main" id="{9D808424-4134-9943-ACA2-392074F29B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" y="2673220"/>
            <a:ext cx="1887542" cy="1776510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DB7D3740-65E5-6E48-9E08-515AAABDD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3724" y="892831"/>
            <a:ext cx="2018398" cy="1668098"/>
          </a:xfrm>
          <a:prstGeom prst="rect">
            <a:avLst/>
          </a:prstGeom>
        </p:spPr>
      </p:pic>
      <p:pic>
        <p:nvPicPr>
          <p:cNvPr id="29" name="Picture 28" descr="A picture containing outdoor, grass, frisbee, man&#10;&#10;Description automatically generated">
            <a:extLst>
              <a:ext uri="{FF2B5EF4-FFF2-40B4-BE49-F238E27FC236}">
                <a16:creationId xmlns:a16="http://schemas.microsoft.com/office/drawing/2014/main" id="{3EC0081F-5CB5-614E-89D5-1855F4C1A3A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220"/>
          <a:stretch/>
        </p:blipFill>
        <p:spPr>
          <a:xfrm>
            <a:off x="3703882" y="902137"/>
            <a:ext cx="1732783" cy="1721143"/>
          </a:xfrm>
          <a:prstGeom prst="rect">
            <a:avLst/>
          </a:prstGeom>
        </p:spPr>
      </p:pic>
      <p:pic>
        <p:nvPicPr>
          <p:cNvPr id="31" name="Picture 30" descr="A picture containing food, red&#10;&#10;Description automatically generated">
            <a:extLst>
              <a:ext uri="{FF2B5EF4-FFF2-40B4-BE49-F238E27FC236}">
                <a16:creationId xmlns:a16="http://schemas.microsoft.com/office/drawing/2014/main" id="{5087CA77-2F8A-6E47-ACA4-E710ED2DF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7513" y="927122"/>
            <a:ext cx="1794959" cy="1746707"/>
          </a:xfrm>
          <a:prstGeom prst="rect">
            <a:avLst/>
          </a:prstGeom>
        </p:spPr>
      </p:pic>
      <p:pic>
        <p:nvPicPr>
          <p:cNvPr id="33" name="Picture 32" descr="A picture containing person, grass, orange, field&#10;&#10;Description automatically generated">
            <a:extLst>
              <a:ext uri="{FF2B5EF4-FFF2-40B4-BE49-F238E27FC236}">
                <a16:creationId xmlns:a16="http://schemas.microsoft.com/office/drawing/2014/main" id="{2F88B9AE-A087-9240-A04C-C87B002D436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126" t="15293"/>
          <a:stretch/>
        </p:blipFill>
        <p:spPr>
          <a:xfrm>
            <a:off x="7286624" y="892830"/>
            <a:ext cx="1891222" cy="1668098"/>
          </a:xfrm>
          <a:prstGeom prst="rect">
            <a:avLst/>
          </a:prstGeom>
        </p:spPr>
      </p:pic>
      <p:pic>
        <p:nvPicPr>
          <p:cNvPr id="35" name="Picture 34" descr="A picture containing red, field, young, flower&#10;&#10;Description automatically generated">
            <a:extLst>
              <a:ext uri="{FF2B5EF4-FFF2-40B4-BE49-F238E27FC236}">
                <a16:creationId xmlns:a16="http://schemas.microsoft.com/office/drawing/2014/main" id="{288BE1B4-BA7D-6E4B-B702-B2000AD266D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660"/>
          <a:stretch/>
        </p:blipFill>
        <p:spPr>
          <a:xfrm>
            <a:off x="1864649" y="4425259"/>
            <a:ext cx="1796387" cy="1789113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6043DEEA-4D1C-0446-8116-30904384890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3652" t="7710"/>
          <a:stretch/>
        </p:blipFill>
        <p:spPr>
          <a:xfrm>
            <a:off x="-43134" y="927121"/>
            <a:ext cx="1948919" cy="17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2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D90BB-EB89-6346-94D1-1AB752B4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72" y="288925"/>
            <a:ext cx="8229600" cy="793914"/>
          </a:xfrm>
        </p:spPr>
        <p:txBody>
          <a:bodyPr/>
          <a:lstStyle/>
          <a:p>
            <a:r>
              <a:rPr lang="en-US" dirty="0"/>
              <a:t>100% tree cover plots in </a:t>
            </a:r>
            <a:r>
              <a:rPr lang="en-US" dirty="0" err="1"/>
              <a:t>bastin</a:t>
            </a:r>
            <a:r>
              <a:rPr lang="en-US" dirty="0"/>
              <a:t> 2017</a:t>
            </a:r>
          </a:p>
        </p:txBody>
      </p:sp>
      <p:pic>
        <p:nvPicPr>
          <p:cNvPr id="6" name="Content Placeholder 5" descr="A picture containing animal, looking, standing, close&#10;&#10;Description automatically generated">
            <a:extLst>
              <a:ext uri="{FF2B5EF4-FFF2-40B4-BE49-F238E27FC236}">
                <a16:creationId xmlns:a16="http://schemas.microsoft.com/office/drawing/2014/main" id="{2FDC8ABC-AE14-D343-89D8-74112F20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632" y="925238"/>
            <a:ext cx="1828800" cy="189079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1BBA-EE35-154E-8838-3C4CB8653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F4E0F8A-B6F5-6349-A78D-AC81AAE4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708" y="2630487"/>
            <a:ext cx="1828800" cy="1648496"/>
          </a:xfrm>
          <a:prstGeom prst="rect">
            <a:avLst/>
          </a:prstGeom>
        </p:spPr>
      </p:pic>
      <p:pic>
        <p:nvPicPr>
          <p:cNvPr id="10" name="Picture 9" descr="A picture containing brick&#10;&#10;Description automatically generated">
            <a:extLst>
              <a:ext uri="{FF2B5EF4-FFF2-40B4-BE49-F238E27FC236}">
                <a16:creationId xmlns:a16="http://schemas.microsoft.com/office/drawing/2014/main" id="{9BDA2F3B-FC02-3E4D-8E26-0803A6BBB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5238"/>
            <a:ext cx="1828800" cy="1876200"/>
          </a:xfrm>
          <a:prstGeom prst="rect">
            <a:avLst/>
          </a:prstGeom>
        </p:spPr>
      </p:pic>
      <p:pic>
        <p:nvPicPr>
          <p:cNvPr id="12" name="Picture 11" descr="A picture containing red, standing, young, man&#10;&#10;Description automatically generated">
            <a:extLst>
              <a:ext uri="{FF2B5EF4-FFF2-40B4-BE49-F238E27FC236}">
                <a16:creationId xmlns:a16="http://schemas.microsoft.com/office/drawing/2014/main" id="{6CCEAEE7-71FC-194F-AE85-C88F9418B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" y="2813387"/>
            <a:ext cx="1828800" cy="1580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46383D-C257-E748-9F07-04282DC12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7898" y="916643"/>
            <a:ext cx="1828800" cy="1869301"/>
          </a:xfrm>
          <a:prstGeom prst="rect">
            <a:avLst/>
          </a:prstGeom>
        </p:spPr>
      </p:pic>
      <p:pic>
        <p:nvPicPr>
          <p:cNvPr id="16" name="Picture 15" descr="A picture containing outdoor, orange, red, standing&#10;&#10;Description automatically generated">
            <a:extLst>
              <a:ext uri="{FF2B5EF4-FFF2-40B4-BE49-F238E27FC236}">
                <a16:creationId xmlns:a16="http://schemas.microsoft.com/office/drawing/2014/main" id="{4BFB5933-52CF-1945-BBD2-31C2419DA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8458" y="2808120"/>
            <a:ext cx="1828800" cy="1669002"/>
          </a:xfrm>
          <a:prstGeom prst="rect">
            <a:avLst/>
          </a:prstGeom>
        </p:spPr>
      </p:pic>
      <p:pic>
        <p:nvPicPr>
          <p:cNvPr id="18" name="Picture 17" descr="A picture containing building, red, standing, street&#10;&#10;Description automatically generated">
            <a:extLst>
              <a:ext uri="{FF2B5EF4-FFF2-40B4-BE49-F238E27FC236}">
                <a16:creationId xmlns:a16="http://schemas.microsoft.com/office/drawing/2014/main" id="{8425988A-AAC7-6F42-8521-58061BF91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4896" y="960228"/>
            <a:ext cx="1828800" cy="1714918"/>
          </a:xfrm>
          <a:prstGeom prst="rect">
            <a:avLst/>
          </a:prstGeom>
        </p:spPr>
      </p:pic>
      <p:pic>
        <p:nvPicPr>
          <p:cNvPr id="20" name="Picture 19" descr="A picture containing red, food, holding, white&#10;&#10;Description automatically generated">
            <a:extLst>
              <a:ext uri="{FF2B5EF4-FFF2-40B4-BE49-F238E27FC236}">
                <a16:creationId xmlns:a16="http://schemas.microsoft.com/office/drawing/2014/main" id="{C2097848-CBF8-1147-958E-3FEC044079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8364" y="2781591"/>
            <a:ext cx="1828800" cy="1755648"/>
          </a:xfrm>
          <a:prstGeom prst="rect">
            <a:avLst/>
          </a:prstGeom>
        </p:spPr>
      </p:pic>
      <p:pic>
        <p:nvPicPr>
          <p:cNvPr id="22" name="Picture 21" descr="A close up of a rock&#10;&#10;Description automatically generated">
            <a:extLst>
              <a:ext uri="{FF2B5EF4-FFF2-40B4-BE49-F238E27FC236}">
                <a16:creationId xmlns:a16="http://schemas.microsoft.com/office/drawing/2014/main" id="{4A095635-D306-0144-9C8E-867391E7B9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2357" y="2675146"/>
            <a:ext cx="1828800" cy="1763907"/>
          </a:xfrm>
          <a:prstGeom prst="rect">
            <a:avLst/>
          </a:prstGeom>
        </p:spPr>
      </p:pic>
      <p:pic>
        <p:nvPicPr>
          <p:cNvPr id="24" name="Picture 23" descr="A picture containing frisbee, red, throwing, playing&#10;&#10;Description automatically generated">
            <a:extLst>
              <a:ext uri="{FF2B5EF4-FFF2-40B4-BE49-F238E27FC236}">
                <a16:creationId xmlns:a16="http://schemas.microsoft.com/office/drawing/2014/main" id="{CB09F354-200F-584F-B451-00E10B0AB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2965" y="950832"/>
            <a:ext cx="1828800" cy="1736271"/>
          </a:xfrm>
          <a:prstGeom prst="rect">
            <a:avLst/>
          </a:prstGeom>
        </p:spPr>
      </p:pic>
      <p:pic>
        <p:nvPicPr>
          <p:cNvPr id="26" name="Picture 25" descr="A picture containing water, large, wave, standing&#10;&#10;Description automatically generated">
            <a:extLst>
              <a:ext uri="{FF2B5EF4-FFF2-40B4-BE49-F238E27FC236}">
                <a16:creationId xmlns:a16="http://schemas.microsoft.com/office/drawing/2014/main" id="{AAE6FFB7-342C-8A4A-BF70-9643643BC6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2965" y="2652251"/>
            <a:ext cx="1828800" cy="1795397"/>
          </a:xfrm>
          <a:prstGeom prst="rect">
            <a:avLst/>
          </a:prstGeom>
        </p:spPr>
      </p:pic>
      <p:pic>
        <p:nvPicPr>
          <p:cNvPr id="28" name="Picture 27" descr="A blurry photo of a wooden floor&#10;&#10;Description automatically generated">
            <a:extLst>
              <a:ext uri="{FF2B5EF4-FFF2-40B4-BE49-F238E27FC236}">
                <a16:creationId xmlns:a16="http://schemas.microsoft.com/office/drawing/2014/main" id="{9B96AFFB-1E4F-5E45-A367-4CFC67F4F2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0" y="4367563"/>
            <a:ext cx="1828800" cy="1882391"/>
          </a:xfrm>
          <a:prstGeom prst="rect">
            <a:avLst/>
          </a:prstGeom>
        </p:spPr>
      </p:pic>
      <p:pic>
        <p:nvPicPr>
          <p:cNvPr id="30" name="Picture 29" descr="A close up of a stone wall&#10;&#10;Description automatically generated">
            <a:extLst>
              <a:ext uri="{FF2B5EF4-FFF2-40B4-BE49-F238E27FC236}">
                <a16:creationId xmlns:a16="http://schemas.microsoft.com/office/drawing/2014/main" id="{646B87FD-2EFD-9A4C-987B-0A75A88932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3730" y="4466218"/>
            <a:ext cx="1828800" cy="1733621"/>
          </a:xfrm>
          <a:prstGeom prst="rect">
            <a:avLst/>
          </a:prstGeom>
        </p:spPr>
      </p:pic>
      <p:pic>
        <p:nvPicPr>
          <p:cNvPr id="32" name="Picture 31" descr="A picture containing orange, red, flying, kite&#10;&#10;Description automatically generated">
            <a:extLst>
              <a:ext uri="{FF2B5EF4-FFF2-40B4-BE49-F238E27FC236}">
                <a16:creationId xmlns:a16="http://schemas.microsoft.com/office/drawing/2014/main" id="{446B90AC-E306-4E4C-98E6-8D66691BAE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93187" y="4447648"/>
            <a:ext cx="1828800" cy="1783080"/>
          </a:xfrm>
          <a:prstGeom prst="rect">
            <a:avLst/>
          </a:prstGeom>
        </p:spPr>
      </p:pic>
      <p:pic>
        <p:nvPicPr>
          <p:cNvPr id="34" name="Picture 33" descr="A picture containing grass, outdoor, frisbee, field&#10;&#10;Description automatically generated">
            <a:extLst>
              <a:ext uri="{FF2B5EF4-FFF2-40B4-BE49-F238E27FC236}">
                <a16:creationId xmlns:a16="http://schemas.microsoft.com/office/drawing/2014/main" id="{0A20A53B-F839-4242-9E43-35AA7165D80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926"/>
          <a:stretch/>
        </p:blipFill>
        <p:spPr>
          <a:xfrm>
            <a:off x="5392356" y="4394359"/>
            <a:ext cx="1817687" cy="1828800"/>
          </a:xfrm>
          <a:prstGeom prst="rect">
            <a:avLst/>
          </a:prstGeom>
        </p:spPr>
      </p:pic>
      <p:pic>
        <p:nvPicPr>
          <p:cNvPr id="36" name="Picture 3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4C74C28-B0D4-2145-8BFD-0E9BF256D05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8010"/>
          <a:stretch/>
        </p:blipFill>
        <p:spPr>
          <a:xfrm>
            <a:off x="7211358" y="4435331"/>
            <a:ext cx="1828800" cy="179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29297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5938</TotalTime>
  <Words>423</Words>
  <Application>Microsoft Macintosh PowerPoint</Application>
  <PresentationFormat>On-screen Show (4:3)</PresentationFormat>
  <Paragraphs>87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Georgia</vt:lpstr>
      <vt:lpstr>WRI-temp</vt:lpstr>
      <vt:lpstr>PowerPoint Presentation</vt:lpstr>
      <vt:lpstr>Questions to think about</vt:lpstr>
      <vt:lpstr>Background</vt:lpstr>
      <vt:lpstr>Methods</vt:lpstr>
      <vt:lpstr>Where does the data come from</vt:lpstr>
      <vt:lpstr>Test data</vt:lpstr>
      <vt:lpstr>PowerPoint Presentation</vt:lpstr>
      <vt:lpstr>Zero tree cover plots in Bastin 2017</vt:lpstr>
      <vt:lpstr>100% tree cover plots in bastin 2017</vt:lpstr>
      <vt:lpstr>PowerPoint Presentation</vt:lpstr>
      <vt:lpstr>Test data</vt:lpstr>
      <vt:lpstr>PowerPoint Presentation</vt:lpstr>
      <vt:lpstr>Comparison with Zhang Et al, Oct. 2019 (NASA GODDARD / Compton TUCKER)</vt:lpstr>
      <vt:lpstr>Tested Countries</vt:lpstr>
      <vt:lpstr>DRC</vt:lpstr>
      <vt:lpstr>DRC</vt:lpstr>
      <vt:lpstr>Malawi</vt:lpstr>
      <vt:lpstr>MALAWI</vt:lpstr>
      <vt:lpstr>MALAWI</vt:lpstr>
      <vt:lpstr>Niger</vt:lpstr>
      <vt:lpstr>Niger</vt:lpstr>
      <vt:lpstr>El SALVADOR</vt:lpstr>
      <vt:lpstr>EL SALVADOR</vt:lpstr>
      <vt:lpstr>El SALVADOR</vt:lpstr>
      <vt:lpstr>Honduras</vt:lpstr>
      <vt:lpstr>Honduras - GFW</vt:lpstr>
      <vt:lpstr>Recap</vt:lpstr>
      <vt:lpstr>Looking to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RestorationMapper</dc:title>
  <dc:creator>John Brandt</dc:creator>
  <cp:lastModifiedBy>John Brandt</cp:lastModifiedBy>
  <cp:revision>45</cp:revision>
  <dcterms:created xsi:type="dcterms:W3CDTF">2020-02-06T15:23:32Z</dcterms:created>
  <dcterms:modified xsi:type="dcterms:W3CDTF">2020-03-23T13:21:09Z</dcterms:modified>
</cp:coreProperties>
</file>